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2" r:id="rId4"/>
    <p:sldId id="273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1" r:id="rId17"/>
    <p:sldId id="270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9"/>
    <p:restoredTop sz="94689"/>
  </p:normalViewPr>
  <p:slideViewPr>
    <p:cSldViewPr snapToGrid="0">
      <p:cViewPr>
        <p:scale>
          <a:sx n="180" d="100"/>
          <a:sy n="180" d="100"/>
        </p:scale>
        <p:origin x="-376" y="-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544D-D052-625E-E6F0-212D15904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F929-9AE0-F59D-4137-3C8FDAD2C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83BE-D4E5-FF18-97E5-4D954967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F0A9-1363-0FF2-FC16-8C8BD443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C644F-343B-E973-7E91-3902C7FB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6B02-D989-E491-C72A-32A8CEF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8C721-EBEB-2718-4109-E4E954667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0A24-AECC-D752-C98A-F4992A1C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D0CB2-0526-AA19-5E45-165108D4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EB750-80CA-9FD2-C419-4E2B4653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35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E6482F-947F-0784-CF76-7EADFB109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362D1-029C-50ED-CD53-0E5EC4758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9EA18-8FCE-3259-7CAD-3015ED79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EC714-EA66-0D99-9798-AFC9CD5E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4AB-6D03-9A34-0368-4788282E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3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C710-E62C-CE81-D90F-4E4F2480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2A3C-3B65-EE3B-ED18-13BE697F6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6EAE4-60F3-AA96-15F9-320446B2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85353-B04E-6E19-A20C-91DD7E80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C2D8B-59EB-84E5-A077-CDE96A44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F934-B65E-4A3D-81F6-30630EB1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D5090-BB82-A17F-1E60-FC626BB32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3B7-9008-1059-5A8D-FBDE8BE1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5B6C8-A093-2116-4B4F-A00DEABD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7DA65-B169-5C53-582C-B9973327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5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A07E-BC71-69F2-5DFD-321B4BBE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E738-4F7E-F270-1A31-DC4901767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077C7-2B33-8BFC-2DF3-FE043BF1C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45DF1-C58B-E8FE-4569-3E614504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35E82-6C78-3C77-A52E-9560DA8B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1A64A-6713-0B14-0990-D6DD9B52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3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A6C6-FFE6-65CF-4863-394612A7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E42AA-E071-C840-9B3C-3DF177703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2D164-B236-A8FD-3D25-16B065616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8ABB4-84A9-0C0A-D4B9-C38DA1ED1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73A91-BFAE-DB74-1C10-E010173F9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6C23D-7E8F-B2FA-1251-85359C74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BB273-D106-7CC0-4A54-2F2DE748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C8B76-6141-7543-D271-8BB5B94D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4CF5-CC39-0427-E608-360BB76E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A66DF-C27F-D6D8-4791-8F62809D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EDD09-D278-E588-7CA3-ACCEFB0B4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1435F-5B55-8CC6-B8D4-F962ECD2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3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7E80C-6732-4A19-E131-F608733B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A36EA-6789-6934-E0FF-0371B120B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5A74A-CC1B-7A1D-EAC6-4B0DE35C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5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B638-6ABA-AEB8-FD38-63CB8275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697D-FA79-63A7-C7F9-51245E31E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617D3-DCCE-F10F-BFBD-59824E195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C22C6-C6D9-FBCE-6240-7C1FF6A9A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F91E-6E11-C27D-F97F-E3397D6C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140B0-7C06-3E43-D385-ECE8ACFC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F98B-22E0-23AC-6331-BF3D6C7E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21A6E-CC7D-F9A5-C540-2221B9DB3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10972-DC32-353B-CC96-09AA3D899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7B463-2852-B9BD-F12F-02EE1EDC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16CCF-05AD-3C58-776E-5AB80E7C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03906-1CF5-30E9-D144-9059354C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3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FB0DA-7EFA-4F97-A1EC-8C0E1111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5988F-025B-4D9F-F6BE-5357DCEF8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02565-F851-6BC9-CC62-D670BCBB7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05B0B-9725-F448-AC2E-4BBC45087801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DF5D-803E-BDC1-83E7-BBD011652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0EA9D-8D06-DD35-A587-9504DF4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5B526-4DAE-1642-8BEC-0C0E7659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D0CE-607C-26B9-D748-8D7932777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Byers-Quaranta Collaboration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79410-536A-BBB2-23B5-0AB8D8BBA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Sarah Groves</a:t>
            </a:r>
          </a:p>
          <a:p>
            <a:r>
              <a:rPr lang="en-US" dirty="0"/>
              <a:t>October 25, 2023</a:t>
            </a:r>
          </a:p>
        </p:txBody>
      </p:sp>
    </p:spTree>
    <p:extLst>
      <p:ext uri="{BB962C8B-B14F-4D97-AF65-F5344CB8AC3E}">
        <p14:creationId xmlns:p14="http://schemas.microsoft.com/office/powerpoint/2010/main" val="74803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4C705-311E-F05F-EE37-7EE715E21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897" y="1961930"/>
            <a:ext cx="3479887" cy="1585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F91D6-DCD4-B587-745C-BBFECC77B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070" y="1961930"/>
            <a:ext cx="3452432" cy="1585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E3743F-4E3D-AFFC-E3F1-878F77FD1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5" y="1993143"/>
            <a:ext cx="3473023" cy="1585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64AB9-41A6-853F-8A0C-F066815E8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46" y="221585"/>
            <a:ext cx="3459295" cy="1585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DB9ED-EB85-7A7E-4760-DF1A441C3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274" y="236882"/>
            <a:ext cx="3507341" cy="1585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B7EBF3-BA52-52E4-BFEC-8BA9924AF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1070" y="236882"/>
            <a:ext cx="3493614" cy="1585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B6630-EA07-8F96-D48D-0851D0D8E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15" y="3625167"/>
            <a:ext cx="3507341" cy="1585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533433-0906-4927-8C03-697F80368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6179" y="3640464"/>
            <a:ext cx="3473023" cy="1585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C05918-A293-6AB7-D9EF-B10F8DA227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618" y="5257190"/>
            <a:ext cx="3445568" cy="1585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6426F4-A9F7-8FA0-21E6-4D7A42EA5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898" y="5272488"/>
            <a:ext cx="3486751" cy="1585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3D2EF5-9BA8-83F6-8B6B-10782FBEF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8510" y="3640465"/>
            <a:ext cx="3658342" cy="1585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FB909-32FB-C703-FEE5-08AD2F2872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6358" y="5272489"/>
            <a:ext cx="3624024" cy="158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6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D585-9154-8969-3F86-6A5761A2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velocity (which genes are best fit in the velocity model?)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4F50-BFD7-903A-BB1E-153A44B0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89" y="1808040"/>
            <a:ext cx="9703421" cy="3966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65D834-A30E-8D92-71D8-5FAC3DF81767}"/>
              </a:ext>
            </a:extLst>
          </p:cNvPr>
          <p:cNvSpPr txBox="1"/>
          <p:nvPr/>
        </p:nvSpPr>
        <p:spPr>
          <a:xfrm>
            <a:off x="305279" y="6169709"/>
            <a:ext cx="1158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These fits are a little concerning. We would like to see a football shape, rather than point clouds.</a:t>
            </a:r>
          </a:p>
          <a:p>
            <a:r>
              <a:rPr lang="en-US" dirty="0">
                <a:solidFill>
                  <a:srgbClr val="0070C0"/>
                </a:solidFill>
              </a:rPr>
              <a:t>This may suggest that the velocities are not very well fit, or that the dynamics between samples are significantly different.</a:t>
            </a:r>
          </a:p>
        </p:txBody>
      </p:sp>
    </p:spTree>
    <p:extLst>
      <p:ext uri="{BB962C8B-B14F-4D97-AF65-F5344CB8AC3E}">
        <p14:creationId xmlns:p14="http://schemas.microsoft.com/office/powerpoint/2010/main" val="57897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D08B-B58E-A220-021D-D31AC168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top genes and EMT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F16DD-9F79-F83B-3F21-2F9405B89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A7B5A-3018-4753-FCF4-35C855B4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5" y="1845984"/>
            <a:ext cx="11157111" cy="45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4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0003-BBF6-EB2B-D03C-33CE05F3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CA63A-A7F7-1136-F6AD-21E80048B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14" y="1027906"/>
            <a:ext cx="10835086" cy="466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4158-F668-802A-4201-881647AA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Transport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AB645-2CB1-8084-AAFD-FF6C68AEB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820" y="1630363"/>
            <a:ext cx="5987980" cy="4546600"/>
          </a:xfrm>
        </p:spPr>
        <p:txBody>
          <a:bodyPr/>
          <a:lstStyle/>
          <a:p>
            <a:r>
              <a:rPr lang="en-US" dirty="0"/>
              <a:t>There are a few regions of low plasticity, but most cells are relatively high</a:t>
            </a:r>
          </a:p>
          <a:p>
            <a:r>
              <a:rPr lang="en-US" dirty="0"/>
              <a:t>EMT high cells and Yap1+ cells have highest plasticity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3B7A-6E8A-CC81-B096-B1832E06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340" y="3829142"/>
            <a:ext cx="3604173" cy="2663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3D956-A07F-8DC0-9A3A-BDA837304910}"/>
              </a:ext>
            </a:extLst>
          </p:cNvPr>
          <p:cNvSpPr txBox="1"/>
          <p:nvPr/>
        </p:nvSpPr>
        <p:spPr>
          <a:xfrm>
            <a:off x="9033469" y="6176963"/>
            <a:ext cx="74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Yap1+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DEDDE-2B8D-925C-D545-8E8BA987B43A}"/>
              </a:ext>
            </a:extLst>
          </p:cNvPr>
          <p:cNvSpPr txBox="1"/>
          <p:nvPr/>
        </p:nvSpPr>
        <p:spPr>
          <a:xfrm>
            <a:off x="7275131" y="6176963"/>
            <a:ext cx="70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Yap1-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442B3-A31B-6C4A-0210-F13E32B70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24" y="1690687"/>
            <a:ext cx="4963023" cy="49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1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18C9B-FF9F-E4CD-60F4-3A5687C7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49" y="1075389"/>
            <a:ext cx="6666244" cy="4707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7A589-2A3D-7700-2081-7A47AF8B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4" y="1932138"/>
            <a:ext cx="3850473" cy="3850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913099-C898-CF23-94A6-F7E0D9AD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EMT high cells and Yap1+ cells have highest plasticity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1BA7C-BC38-22C2-2DDD-E11C27C8D600}"/>
              </a:ext>
            </a:extLst>
          </p:cNvPr>
          <p:cNvSpPr txBox="1"/>
          <p:nvPr/>
        </p:nvSpPr>
        <p:spPr>
          <a:xfrm>
            <a:off x="994787" y="5834493"/>
            <a:ext cx="331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EMT score is correlated with CTrP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89231-7E12-53D7-4750-2CBEBFAF3E22}"/>
              </a:ext>
            </a:extLst>
          </p:cNvPr>
          <p:cNvSpPr txBox="1"/>
          <p:nvPr/>
        </p:nvSpPr>
        <p:spPr>
          <a:xfrm>
            <a:off x="6573854" y="5834493"/>
            <a:ext cx="539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grouped by sample, there is a significant difference in  CTrP for Yap1+ and Yap1- cells</a:t>
            </a:r>
          </a:p>
        </p:txBody>
      </p:sp>
    </p:spTree>
    <p:extLst>
      <p:ext uri="{BB962C8B-B14F-4D97-AF65-F5344CB8AC3E}">
        <p14:creationId xmlns:p14="http://schemas.microsoft.com/office/powerpoint/2010/main" val="282122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08C9-A1B9-31BB-5680-66978992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 and CTRP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2546E-E1ED-22F5-FEC5-6B5D43A5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847" y="2000852"/>
            <a:ext cx="5319413" cy="3756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99827-483B-5E24-CB03-3821DE60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56" y="1825625"/>
            <a:ext cx="5319414" cy="393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08536-64A3-E356-0B45-D8CB8B1054A2}"/>
              </a:ext>
            </a:extLst>
          </p:cNvPr>
          <p:cNvSpPr txBox="1"/>
          <p:nvPr/>
        </p:nvSpPr>
        <p:spPr>
          <a:xfrm>
            <a:off x="8902840" y="1631520"/>
            <a:ext cx="10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FBD509-3AD4-880D-BCD5-D5DECC6D5C42}"/>
              </a:ext>
            </a:extLst>
          </p:cNvPr>
          <p:cNvSpPr txBox="1"/>
          <p:nvPr/>
        </p:nvSpPr>
        <p:spPr>
          <a:xfrm>
            <a:off x="2483873" y="1506022"/>
            <a:ext cx="124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Ungrouped</a:t>
            </a:r>
          </a:p>
        </p:txBody>
      </p:sp>
    </p:spTree>
    <p:extLst>
      <p:ext uri="{BB962C8B-B14F-4D97-AF65-F5344CB8AC3E}">
        <p14:creationId xmlns:p14="http://schemas.microsoft.com/office/powerpoint/2010/main" val="1988984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8D7A-316A-6E22-B6A3-FD85B67D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5990B-495C-743B-44C4-3997B5C19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332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With the caveat that the gene fit likelihoods are not very high, there seems to be more movement in two main regions of the data</a:t>
            </a:r>
          </a:p>
          <a:p>
            <a:r>
              <a:rPr lang="en-US" dirty="0"/>
              <a:t>Yap1+ cells and high EMT scored cells have higher plasticity</a:t>
            </a:r>
          </a:p>
          <a:p>
            <a:r>
              <a:rPr lang="en-US" dirty="0"/>
              <a:t>How can we validate the higher plasticity state of the EMT high/Yap1+ cells?</a:t>
            </a:r>
          </a:p>
          <a:p>
            <a:pPr lvl="1"/>
            <a:r>
              <a:rPr lang="en-US" dirty="0"/>
              <a:t>While the EMT group certainly has higher velocity, the preliminary RNA velocity steps are not very convincing (i.e. the gene fits are not what we would like)</a:t>
            </a:r>
          </a:p>
          <a:p>
            <a:pPr lvl="1"/>
            <a:r>
              <a:rPr lang="en-US" dirty="0"/>
              <a:t>Is there another way to validate this analysis?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E2F26-580F-F327-C030-1ECA69D2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46" y="1175142"/>
            <a:ext cx="4200371" cy="2253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1C683-C5BB-509F-CF51-57F1584B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482" y="3631727"/>
            <a:ext cx="2885124" cy="28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7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8B8C-94C9-CA8D-D189-EDAD98F7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CellRank to compute transition matrix and cell fates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2F13-8DC1-EE17-425A-A7093AE9E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3257"/>
            <a:ext cx="10515600" cy="1343706"/>
          </a:xfrm>
        </p:spPr>
        <p:txBody>
          <a:bodyPr/>
          <a:lstStyle/>
          <a:p>
            <a:r>
              <a:rPr lang="en-US" dirty="0" err="1"/>
              <a:t>Macrostates</a:t>
            </a:r>
            <a:r>
              <a:rPr lang="en-US" dirty="0"/>
              <a:t> can be state and end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9A02C-8C8C-A7D5-8D32-142CCF39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88" y="1825625"/>
            <a:ext cx="10846312" cy="260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0D2-D889-4BB8-9767-548B1423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1B5CC-9F74-033A-4CD0-96E9F870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73" y="3276600"/>
            <a:ext cx="45847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652B3-E1AC-7D42-882C-91A69849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2" y="3315217"/>
            <a:ext cx="5422900" cy="327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4F77D-88E7-4F24-0347-8BFB73465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77" y="0"/>
            <a:ext cx="5537575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52523-99EB-93B6-BB54-C08D19780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99" y="188118"/>
            <a:ext cx="5868176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09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4158-F668-802A-4201-881647AA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Transport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AB645-2CB1-8084-AAFD-FF6C68AEB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820" y="1630363"/>
            <a:ext cx="5987980" cy="4546600"/>
          </a:xfrm>
        </p:spPr>
        <p:txBody>
          <a:bodyPr/>
          <a:lstStyle/>
          <a:p>
            <a:r>
              <a:rPr lang="en-US" dirty="0"/>
              <a:t>There are a few regions of low plasticity, but most cells are relatively high</a:t>
            </a:r>
          </a:p>
          <a:p>
            <a:r>
              <a:rPr lang="en-US" dirty="0"/>
              <a:t>EMT high cells and Yap1+ cells have highest plasticity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3B7A-6E8A-CC81-B096-B1832E06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340" y="3829142"/>
            <a:ext cx="3604173" cy="2663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3D956-A07F-8DC0-9A3A-BDA837304910}"/>
              </a:ext>
            </a:extLst>
          </p:cNvPr>
          <p:cNvSpPr txBox="1"/>
          <p:nvPr/>
        </p:nvSpPr>
        <p:spPr>
          <a:xfrm>
            <a:off x="9033469" y="6176963"/>
            <a:ext cx="74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Yap1+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DEDDE-2B8D-925C-D545-8E8BA987B43A}"/>
              </a:ext>
            </a:extLst>
          </p:cNvPr>
          <p:cNvSpPr txBox="1"/>
          <p:nvPr/>
        </p:nvSpPr>
        <p:spPr>
          <a:xfrm>
            <a:off x="7275131" y="6176963"/>
            <a:ext cx="70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Yap1-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442B3-A31B-6C4A-0210-F13E32B70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24" y="1690687"/>
            <a:ext cx="4963023" cy="49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18C9B-FF9F-E4CD-60F4-3A5687C7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49" y="1075389"/>
            <a:ext cx="6666244" cy="4707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7A589-2A3D-7700-2081-7A47AF8B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4" y="1932138"/>
            <a:ext cx="3850473" cy="3850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913099-C898-CF23-94A6-F7E0D9AD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EMT high cells and Yap1+ cells have highest plasticity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1BA7C-BC38-22C2-2DDD-E11C27C8D600}"/>
              </a:ext>
            </a:extLst>
          </p:cNvPr>
          <p:cNvSpPr txBox="1"/>
          <p:nvPr/>
        </p:nvSpPr>
        <p:spPr>
          <a:xfrm>
            <a:off x="994787" y="5834493"/>
            <a:ext cx="331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EMT score is correlated with CTrP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89231-7E12-53D7-4750-2CBEBFAF3E22}"/>
              </a:ext>
            </a:extLst>
          </p:cNvPr>
          <p:cNvSpPr txBox="1"/>
          <p:nvPr/>
        </p:nvSpPr>
        <p:spPr>
          <a:xfrm>
            <a:off x="6573854" y="5834493"/>
            <a:ext cx="539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grouped by sample, there is a significant difference in  CTrP for Yap1+ and Yap1- cells</a:t>
            </a:r>
          </a:p>
        </p:txBody>
      </p:sp>
    </p:spTree>
    <p:extLst>
      <p:ext uri="{BB962C8B-B14F-4D97-AF65-F5344CB8AC3E}">
        <p14:creationId xmlns:p14="http://schemas.microsoft.com/office/powerpoint/2010/main" val="334180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1B16-0459-B7ED-968C-21B824FE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C0B7C-C08B-349F-9E28-C6F40856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velocyto</a:t>
            </a:r>
            <a:r>
              <a:rPr lang="en-US" dirty="0"/>
              <a:t> package to get spliced and unspliced counts</a:t>
            </a:r>
          </a:p>
          <a:p>
            <a:r>
              <a:rPr lang="en-US" dirty="0"/>
              <a:t>Filter data to same genes and cells</a:t>
            </a:r>
          </a:p>
          <a:p>
            <a:r>
              <a:rPr lang="en-US" dirty="0"/>
              <a:t>Use </a:t>
            </a:r>
            <a:r>
              <a:rPr lang="en-US" dirty="0" err="1"/>
              <a:t>scvelo</a:t>
            </a:r>
            <a:r>
              <a:rPr lang="en-US" dirty="0"/>
              <a:t> package to calculate velocity (using dynamical model for each sample)</a:t>
            </a:r>
          </a:p>
          <a:p>
            <a:r>
              <a:rPr lang="en-US" dirty="0"/>
              <a:t>Evaluate fit likelihood for individual genes (top fit = “drivers” of velocity)</a:t>
            </a:r>
          </a:p>
          <a:p>
            <a:r>
              <a:rPr lang="en-US" dirty="0"/>
              <a:t>Use Cell Transport Potential to characterize high plasticity states and correlate with cell characteristics (Yap1+, Myc+,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229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970B-CB80-E6B0-749D-9019A561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F567D-6266-5C3A-3BEE-95E5F9474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4070"/>
            <a:ext cx="9113874" cy="1788292"/>
          </a:xfrm>
        </p:spPr>
        <p:txBody>
          <a:bodyPr>
            <a:normAutofit/>
          </a:bodyPr>
          <a:lstStyle/>
          <a:p>
            <a:r>
              <a:rPr lang="en-US" dirty="0"/>
              <a:t>% spliced/unspliced consistent across samples</a:t>
            </a:r>
          </a:p>
          <a:p>
            <a:r>
              <a:rPr lang="en-US" dirty="0"/>
              <a:t>Filtered to 29841 cells x 7099 genes (compared to 7122 genes in your version)</a:t>
            </a:r>
          </a:p>
          <a:p>
            <a:pPr lvl="1"/>
            <a:r>
              <a:rPr lang="en-US" dirty="0"/>
              <a:t>Removed genes in fewer than 3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B3394-F006-6F88-C8E7-8EB245C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0175"/>
            <a:ext cx="9113874" cy="301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0940D-843A-6F89-2266-DB2C1C669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163" y="1400175"/>
            <a:ext cx="1587500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29E27-25D1-7C2A-BC17-4B93CB05E5A7}"/>
              </a:ext>
            </a:extLst>
          </p:cNvPr>
          <p:cNvSpPr txBox="1"/>
          <p:nvPr/>
        </p:nvSpPr>
        <p:spPr>
          <a:xfrm>
            <a:off x="795670" y="6424873"/>
            <a:ext cx="1120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With the caveats that 23 genes are missing and the data is normalized with </a:t>
            </a:r>
            <a:r>
              <a:rPr lang="en-US" dirty="0" err="1">
                <a:solidFill>
                  <a:srgbClr val="0070C0"/>
                </a:solidFill>
              </a:rPr>
              <a:t>Scanpy</a:t>
            </a:r>
            <a:r>
              <a:rPr lang="en-US" dirty="0">
                <a:solidFill>
                  <a:srgbClr val="0070C0"/>
                </a:solidFill>
              </a:rPr>
              <a:t> instead of Seurat, we can proceed.</a:t>
            </a:r>
          </a:p>
        </p:txBody>
      </p:sp>
    </p:spTree>
    <p:extLst>
      <p:ext uri="{BB962C8B-B14F-4D97-AF65-F5344CB8AC3E}">
        <p14:creationId xmlns:p14="http://schemas.microsoft.com/office/powerpoint/2010/main" val="417580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63EF-9B78-09D3-5161-F50CD967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RNA velocity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09C4B-A53D-A3A5-5924-8C6C6CD2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65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Because each sample is independent, we want to calculate velocity independently</a:t>
            </a:r>
          </a:p>
          <a:p>
            <a:r>
              <a:rPr lang="en-US" dirty="0"/>
              <a:t>The most up-to-date version of </a:t>
            </a:r>
            <a:r>
              <a:rPr lang="en-US" dirty="0" err="1"/>
              <a:t>scVelo</a:t>
            </a:r>
            <a:r>
              <a:rPr lang="en-US" dirty="0"/>
              <a:t> is a ”dynamical” model, which solves the full transcriptional dynamics</a:t>
            </a:r>
          </a:p>
          <a:p>
            <a:pPr lvl="1"/>
            <a:r>
              <a:rPr lang="en-US" dirty="0"/>
              <a:t>Solved in a likelihood-based expectation-maximization framework by iteratively estimating reaction rates and cell-internal latent time to learn phase trajectory for each gene</a:t>
            </a:r>
          </a:p>
          <a:p>
            <a:pPr lvl="1"/>
            <a:r>
              <a:rPr lang="en-US" dirty="0"/>
              <a:t>Note: this does not fit </a:t>
            </a:r>
            <a:r>
              <a:rPr lang="en-US" i="1" dirty="0"/>
              <a:t>every gene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095B-B1A9-BA70-1892-BAC27B12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27" y="4251450"/>
            <a:ext cx="5454945" cy="2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6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BCF3-A3AE-E64B-F590-8991D924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length and 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759C-A445-737A-78DD-508E8AD46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57832"/>
            <a:ext cx="10515600" cy="1636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numbers can only give a general sense as to whether each cell is moving</a:t>
            </a:r>
          </a:p>
          <a:p>
            <a:r>
              <a:rPr lang="en-US" dirty="0"/>
              <a:t>Importantly, this is </a:t>
            </a:r>
            <a:r>
              <a:rPr lang="en-US" i="1" dirty="0"/>
              <a:t>not a guarantee</a:t>
            </a:r>
            <a:r>
              <a:rPr lang="en-US" dirty="0"/>
              <a:t> that the cells have significant RNA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0FF49-CDE1-FF84-357D-CDE1BFFE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7" y="1357881"/>
            <a:ext cx="10919046" cy="37999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D569094-F30D-B4CD-FEB9-F09EA7962D54}"/>
              </a:ext>
            </a:extLst>
          </p:cNvPr>
          <p:cNvGrpSpPr/>
          <p:nvPr/>
        </p:nvGrpSpPr>
        <p:grpSpPr>
          <a:xfrm>
            <a:off x="6563524" y="1546095"/>
            <a:ext cx="4790276" cy="3423522"/>
            <a:chOff x="7390662" y="2076597"/>
            <a:chExt cx="3305692" cy="23625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C67D20-D2C8-7AAE-6BC4-09DDB69FE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0662" y="2076597"/>
              <a:ext cx="3305692" cy="23625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838032-0640-16CF-4B01-3BE143BE6F37}"/>
                </a:ext>
              </a:extLst>
            </p:cNvPr>
            <p:cNvSpPr txBox="1"/>
            <p:nvPr/>
          </p:nvSpPr>
          <p:spPr>
            <a:xfrm>
              <a:off x="7788011" y="3521272"/>
              <a:ext cx="2510993" cy="65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EMT+ cells have a higher velocity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9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52E-A3F4-8939-5D7C-C58B44A4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velocity embedded in UMAP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594C8-A6F0-3D5D-677F-54674F1F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61" y="1460765"/>
            <a:ext cx="8789278" cy="4716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2AFA6-4725-E150-34B1-27D4901FD39B}"/>
              </a:ext>
            </a:extLst>
          </p:cNvPr>
          <p:cNvSpPr txBox="1"/>
          <p:nvPr/>
        </p:nvSpPr>
        <p:spPr>
          <a:xfrm>
            <a:off x="733520" y="6176963"/>
            <a:ext cx="1072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 usually see more velocity streams than this, but in small regions of the UMAP there is relatively high velocity (threshold 4/5 on velocity ensures we are only seeing the most confident streams)</a:t>
            </a:r>
          </a:p>
        </p:txBody>
      </p:sp>
    </p:spTree>
    <p:extLst>
      <p:ext uri="{BB962C8B-B14F-4D97-AF65-F5344CB8AC3E}">
        <p14:creationId xmlns:p14="http://schemas.microsoft.com/office/powerpoint/2010/main" val="202814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593</Words>
  <Application>Microsoft Macintosh PowerPoint</Application>
  <PresentationFormat>Widescreen</PresentationFormat>
  <Paragraphs>56</Paragraphs>
  <Slides>18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Byers-Quaranta Collaboration</vt:lpstr>
      <vt:lpstr>PowerPoint Presentation</vt:lpstr>
      <vt:lpstr>Cell Transport Potential</vt:lpstr>
      <vt:lpstr>EMT high cells and Yap1+ cells have highest plasticity</vt:lpstr>
      <vt:lpstr>Outline of analysis</vt:lpstr>
      <vt:lpstr>Data preprocessing</vt:lpstr>
      <vt:lpstr>Calculating RNA velocity </vt:lpstr>
      <vt:lpstr>Velocity length and confidence</vt:lpstr>
      <vt:lpstr>RNA velocity embedded in UMAP</vt:lpstr>
      <vt:lpstr>PowerPoint Presentation</vt:lpstr>
      <vt:lpstr>Drivers of velocity (which genes are best fit in the velocity model?)</vt:lpstr>
      <vt:lpstr>Relationship between top genes and EMT score</vt:lpstr>
      <vt:lpstr>PowerPoint Presentation</vt:lpstr>
      <vt:lpstr>Cell Transport Potential</vt:lpstr>
      <vt:lpstr>EMT high cells and Yap1+ cells have highest plasticity</vt:lpstr>
      <vt:lpstr>MYC and CTRP</vt:lpstr>
      <vt:lpstr>Conclusions and Next steps</vt:lpstr>
      <vt:lpstr>Use CellRank to compute transition matrix and cell fates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Byers-Quaranta Collaboration</dc:title>
  <dc:creator>Microsoft Office User</dc:creator>
  <cp:lastModifiedBy>Microsoft Office User</cp:lastModifiedBy>
  <cp:revision>10</cp:revision>
  <dcterms:created xsi:type="dcterms:W3CDTF">2023-10-24T23:55:40Z</dcterms:created>
  <dcterms:modified xsi:type="dcterms:W3CDTF">2023-10-25T18:15:03Z</dcterms:modified>
</cp:coreProperties>
</file>